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3" r:id="rId2"/>
    <p:sldId id="275" r:id="rId3"/>
    <p:sldId id="276" r:id="rId4"/>
    <p:sldId id="278" r:id="rId5"/>
    <p:sldId id="274" r:id="rId6"/>
    <p:sldId id="279"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6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EF02E-EA2D-4E1F-983A-35BD48ECC5FA}" type="datetimeFigureOut">
              <a:rPr lang="fr-FR" smtClean="0"/>
              <a:t>08/06/2018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8FD-5E13-4F73-AE21-B5F4025C3BED}" type="slidenum">
              <a:rPr lang="fr-FR" smtClean="0"/>
              <a:t>‹N°›</a:t>
            </a:fld>
            <a:endParaRPr lang="fr-FR"/>
          </a:p>
        </p:txBody>
      </p:sp>
    </p:spTree>
    <p:extLst>
      <p:ext uri="{BB962C8B-B14F-4D97-AF65-F5344CB8AC3E}">
        <p14:creationId xmlns:p14="http://schemas.microsoft.com/office/powerpoint/2010/main" val="142427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5792CE-C59E-4013-AEAD-7BD81EDDE1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0D67E4-3C23-4163-9B02-A5D61A7A1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1CDE4C76-44FC-4ABE-9AA2-6566795E2703}"/>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47DED3C1-D040-4703-BF18-045A2D8E27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21C9FA-9A20-43F1-8168-128CEEA49461}"/>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118525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D7587-CE9E-4673-B7DD-419A4A6C2ED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B95731-D8B6-469F-B3FA-52EFEECE3B5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791FAF-AF43-4AD8-B4FA-B711F50C0A62}"/>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2658C737-91BD-45E2-8CEE-5CCAD9C098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05ADED-C0B7-4AEB-B177-902259ED0244}"/>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369811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9B6710-8C4D-44BD-80FF-75BAAA7F0CC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52D9C18-76F6-404E-BC79-1716D86F9C9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ACA99A-FD8F-4C27-9ECB-C52371CD9A8F}"/>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4C72F8DB-35FB-4161-B3A0-6BDE91A939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CFDB77-B44C-42A9-BA3C-1526DD3B29C8}"/>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77290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88A312-88D3-4661-AD5E-2FF16F18639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06C6830-C173-4722-B605-131D6DEE8D6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3B6B33-9529-4B7C-B6E9-2CA30701EAB1}"/>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C5ACCA8C-916E-41F7-B890-5E4E80EE32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9F6FE1-E2AE-4624-8130-175F1152189A}"/>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27123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661C03-71A6-4C79-8FAC-A75C0640802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8609004-6152-49CE-B925-080C827EAE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3F4D2DD-3EDE-44D7-8FB9-41D6AD943FD4}"/>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B7ECA3F6-49D3-496B-844B-4042F439C0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E022F5-83A5-45AC-B7E6-290335E868D1}"/>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291742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781F9-7225-40EA-BA13-9E9C8BF1C4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1615C1-F14C-4923-9EBE-0DC041BFC64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1BA315-F2FD-4EBE-B8AF-322D11CF3E2C}"/>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08A30F6-A66E-456D-9837-580054AA6304}"/>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6" name="Espace réservé du pied de page 5">
            <a:extLst>
              <a:ext uri="{FF2B5EF4-FFF2-40B4-BE49-F238E27FC236}">
                <a16:creationId xmlns:a16="http://schemas.microsoft.com/office/drawing/2014/main" id="{6A4FF4B0-1557-44FE-BB54-2D3CE7D7E7C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1C59126-ABC7-4976-8C8D-ABE3A4CAC894}"/>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42531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64A36-6BF0-461F-927E-A5D0ADB61BD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061B41-D456-4936-817F-666F0297D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9140257-E578-4626-B014-F8C4BA138DD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723B163-676A-40FD-8C9A-138FF97BE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AC38653F-3E01-46A3-9200-108F40DCD09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5FD55EF-C654-4FA2-862D-1F3E2AAC9A46}"/>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8" name="Espace réservé du pied de page 7">
            <a:extLst>
              <a:ext uri="{FF2B5EF4-FFF2-40B4-BE49-F238E27FC236}">
                <a16:creationId xmlns:a16="http://schemas.microsoft.com/office/drawing/2014/main" id="{2043903B-79B2-433A-80D8-A4C39CB2DAA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77A7E14-A14B-4975-84FC-15187F82E44A}"/>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21820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E345FB-63F6-4C9F-B603-901C6CB81B7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75789BB-3D21-4879-874C-C35DE1EB0E42}"/>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4" name="Espace réservé du pied de page 3">
            <a:extLst>
              <a:ext uri="{FF2B5EF4-FFF2-40B4-BE49-F238E27FC236}">
                <a16:creationId xmlns:a16="http://schemas.microsoft.com/office/drawing/2014/main" id="{D0988748-A059-432F-BC74-B1517A03EA4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C02E31-E37D-4898-A19E-135510D79CC7}"/>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410283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523713-A01B-484E-B483-24ED6BCF6B3D}"/>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3" name="Espace réservé du pied de page 2">
            <a:extLst>
              <a:ext uri="{FF2B5EF4-FFF2-40B4-BE49-F238E27FC236}">
                <a16:creationId xmlns:a16="http://schemas.microsoft.com/office/drawing/2014/main" id="{D1838F5B-78D9-4BC2-8A11-521AE0A0CA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0BDC03-CEA9-4AB4-99C2-6853262F87C3}"/>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244783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14C19-5076-4B66-A0F2-E0E42EB355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4FE1AE5-5DA8-4107-BFEA-9E218F7C7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7870E2-DAAA-4FD8-A71F-7AF83B840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CB18F0C-4B96-40DB-8F69-80EBAC4E360B}"/>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6" name="Espace réservé du pied de page 5">
            <a:extLst>
              <a:ext uri="{FF2B5EF4-FFF2-40B4-BE49-F238E27FC236}">
                <a16:creationId xmlns:a16="http://schemas.microsoft.com/office/drawing/2014/main" id="{47525C1F-5501-43B1-84B9-13CFDB933A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42A8CD-DD26-49AB-A3A4-12A1861BA2F8}"/>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106648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0665F4-0E60-4E61-97FB-6F7115E0503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BE11FB9-1BF6-4765-8599-DCC89425E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9156841-3142-49D1-BEB1-BBA77077E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E073038-8D8D-4638-9F05-57A273263553}"/>
              </a:ext>
            </a:extLst>
          </p:cNvPr>
          <p:cNvSpPr>
            <a:spLocks noGrp="1"/>
          </p:cNvSpPr>
          <p:nvPr>
            <p:ph type="dt" sz="half" idx="10"/>
          </p:nvPr>
        </p:nvSpPr>
        <p:spPr/>
        <p:txBody>
          <a:bodyPr/>
          <a:lstStyle/>
          <a:p>
            <a:fld id="{E0FF03FF-2F65-4F36-B0CB-569FD7142663}" type="datetimeFigureOut">
              <a:rPr lang="fr-FR" smtClean="0"/>
              <a:t>08/06/2018</a:t>
            </a:fld>
            <a:endParaRPr lang="fr-FR"/>
          </a:p>
        </p:txBody>
      </p:sp>
      <p:sp>
        <p:nvSpPr>
          <p:cNvPr id="6" name="Espace réservé du pied de page 5">
            <a:extLst>
              <a:ext uri="{FF2B5EF4-FFF2-40B4-BE49-F238E27FC236}">
                <a16:creationId xmlns:a16="http://schemas.microsoft.com/office/drawing/2014/main" id="{D46FD222-C011-4C7E-A70E-5A79C75D66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12BED45-8396-41B5-89AA-BB421E4EB18F}"/>
              </a:ext>
            </a:extLst>
          </p:cNvPr>
          <p:cNvSpPr>
            <a:spLocks noGrp="1"/>
          </p:cNvSpPr>
          <p:nvPr>
            <p:ph type="sldNum" sz="quarter" idx="12"/>
          </p:nvPr>
        </p:nvSpPr>
        <p:spPr/>
        <p:txBody>
          <a:bodyPr/>
          <a:lstStyle/>
          <a:p>
            <a:fld id="{6A1C3EE6-3C2F-4C22-B96D-A266E34987F1}" type="slidenum">
              <a:rPr lang="fr-FR" smtClean="0"/>
              <a:t>‹N°›</a:t>
            </a:fld>
            <a:endParaRPr lang="fr-FR"/>
          </a:p>
        </p:txBody>
      </p:sp>
    </p:spTree>
    <p:extLst>
      <p:ext uri="{BB962C8B-B14F-4D97-AF65-F5344CB8AC3E}">
        <p14:creationId xmlns:p14="http://schemas.microsoft.com/office/powerpoint/2010/main" val="3112350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9E8FE8-4233-4876-AF8A-8B1FE974F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BE22CB5-7597-4F61-8CF0-01EB0536A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E57E5A-2C6A-4F56-90AB-92B878B3DE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F03FF-2F65-4F36-B0CB-569FD7142663}" type="datetimeFigureOut">
              <a:rPr lang="fr-FR" smtClean="0"/>
              <a:t>08/06/2018</a:t>
            </a:fld>
            <a:endParaRPr lang="fr-FR"/>
          </a:p>
        </p:txBody>
      </p:sp>
      <p:sp>
        <p:nvSpPr>
          <p:cNvPr id="5" name="Espace réservé du pied de page 4">
            <a:extLst>
              <a:ext uri="{FF2B5EF4-FFF2-40B4-BE49-F238E27FC236}">
                <a16:creationId xmlns:a16="http://schemas.microsoft.com/office/drawing/2014/main" id="{F12EA6F3-FCFE-4CAC-AEC1-3A3382556D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35557B-099F-4D20-BCF4-64E862733D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C3EE6-3C2F-4C22-B96D-A266E34987F1}" type="slidenum">
              <a:rPr lang="fr-FR" smtClean="0"/>
              <a:t>‹N°›</a:t>
            </a:fld>
            <a:endParaRPr lang="fr-FR"/>
          </a:p>
        </p:txBody>
      </p:sp>
    </p:spTree>
    <p:extLst>
      <p:ext uri="{BB962C8B-B14F-4D97-AF65-F5344CB8AC3E}">
        <p14:creationId xmlns:p14="http://schemas.microsoft.com/office/powerpoint/2010/main" val="1563513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897FEFB-5A2A-4438-8F86-9E6FEAD0CB8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cxnSp>
        <p:nvCxnSpPr>
          <p:cNvPr id="19" name="Straight Connector 18">
            <a:extLst>
              <a:ext uri="{FF2B5EF4-FFF2-40B4-BE49-F238E27FC236}">
                <a16:creationId xmlns:a16="http://schemas.microsoft.com/office/drawing/2014/main" id="{624D17C8-E9C2-48A4-AA36-D7048A6CCC4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AD4C0756-730A-414A-B206-709E96EA371F}"/>
              </a:ext>
            </a:extLst>
          </p:cNvPr>
          <p:cNvSpPr txBox="1">
            <a:spLocks/>
          </p:cNvSpPr>
          <p:nvPr/>
        </p:nvSpPr>
        <p:spPr>
          <a:xfrm>
            <a:off x="4387349" y="1200152"/>
            <a:ext cx="7641167" cy="44576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8800" b="1" kern="1200" dirty="0">
                <a:solidFill>
                  <a:srgbClr val="FFFFFF"/>
                </a:solidFill>
                <a:latin typeface="+mj-lt"/>
                <a:ea typeface="+mj-ea"/>
                <a:cs typeface="+mj-cs"/>
              </a:rPr>
              <a:t>Formation</a:t>
            </a:r>
          </a:p>
          <a:p>
            <a:pPr algn="l">
              <a:spcAft>
                <a:spcPts val="600"/>
              </a:spcAft>
            </a:pPr>
            <a:r>
              <a:rPr lang="en-US" sz="8800" b="1" dirty="0" err="1">
                <a:solidFill>
                  <a:srgbClr val="FFFFFF"/>
                </a:solidFill>
              </a:rPr>
              <a:t>Pasteurs</a:t>
            </a:r>
            <a:r>
              <a:rPr lang="en-US" sz="8800" b="1" dirty="0">
                <a:solidFill>
                  <a:srgbClr val="FFFFFF"/>
                </a:solidFill>
              </a:rPr>
              <a:t> Leaders</a:t>
            </a:r>
            <a:endParaRPr lang="en-US" sz="8800" b="1" kern="1200" dirty="0">
              <a:solidFill>
                <a:srgbClr val="FFFFFF"/>
              </a:solidFill>
              <a:latin typeface="+mj-lt"/>
              <a:ea typeface="+mj-ea"/>
              <a:cs typeface="+mj-cs"/>
            </a:endParaRPr>
          </a:p>
        </p:txBody>
      </p:sp>
      <p:sp>
        <p:nvSpPr>
          <p:cNvPr id="15" name="Rectangle 14">
            <a:extLst>
              <a:ext uri="{FF2B5EF4-FFF2-40B4-BE49-F238E27FC236}">
                <a16:creationId xmlns:a16="http://schemas.microsoft.com/office/drawing/2014/main" id="{6B6FFCBF-629D-42E6-BF02-0D7D08C6090D}"/>
              </a:ext>
            </a:extLst>
          </p:cNvPr>
          <p:cNvSpPr/>
          <p:nvPr/>
        </p:nvSpPr>
        <p:spPr>
          <a:xfrm>
            <a:off x="4359590" y="4684980"/>
            <a:ext cx="6924930" cy="1200329"/>
          </a:xfrm>
          <a:prstGeom prst="rect">
            <a:avLst/>
          </a:prstGeom>
        </p:spPr>
        <p:txBody>
          <a:bodyPr wrap="square">
            <a:spAutoFit/>
          </a:bodyPr>
          <a:lstStyle/>
          <a:p>
            <a:r>
              <a:rPr lang="fr-FR" dirty="0"/>
              <a:t>La formation qui donne des clefs pragmatiques et efficaces pour mieux se connaitre et connaitre l'autre, définir et partager une vision inspirante, lever des leaders et piloter le changement pour la croissance de son église et au-delà.</a:t>
            </a:r>
          </a:p>
        </p:txBody>
      </p:sp>
      <p:pic>
        <p:nvPicPr>
          <p:cNvPr id="3" name="Image 2">
            <a:extLst>
              <a:ext uri="{FF2B5EF4-FFF2-40B4-BE49-F238E27FC236}">
                <a16:creationId xmlns:a16="http://schemas.microsoft.com/office/drawing/2014/main" id="{095A23BE-4C1C-44B9-B7B6-C03A50F89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sp>
        <p:nvSpPr>
          <p:cNvPr id="2" name="ZoneTexte 1">
            <a:extLst>
              <a:ext uri="{FF2B5EF4-FFF2-40B4-BE49-F238E27FC236}">
                <a16:creationId xmlns:a16="http://schemas.microsoft.com/office/drawing/2014/main" id="{5DEB3470-CB79-4F19-A809-5BD4F613C6DA}"/>
              </a:ext>
            </a:extLst>
          </p:cNvPr>
          <p:cNvSpPr txBox="1"/>
          <p:nvPr/>
        </p:nvSpPr>
        <p:spPr>
          <a:xfrm>
            <a:off x="4450369" y="6358855"/>
            <a:ext cx="2990665" cy="307777"/>
          </a:xfrm>
          <a:prstGeom prst="rect">
            <a:avLst/>
          </a:prstGeom>
          <a:noFill/>
        </p:spPr>
        <p:txBody>
          <a:bodyPr wrap="square" rtlCol="0">
            <a:spAutoFit/>
          </a:bodyPr>
          <a:lstStyle/>
          <a:p>
            <a:r>
              <a:rPr lang="fr-FR" sz="1400" dirty="0"/>
              <a:t>Présentation mise à jour: avril 2018</a:t>
            </a:r>
          </a:p>
        </p:txBody>
      </p:sp>
    </p:spTree>
    <p:extLst>
      <p:ext uri="{BB962C8B-B14F-4D97-AF65-F5344CB8AC3E}">
        <p14:creationId xmlns:p14="http://schemas.microsoft.com/office/powerpoint/2010/main" val="249348109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39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401C0FF0-127D-47E2-A75E-8451499A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sp>
        <p:nvSpPr>
          <p:cNvPr id="6" name="Rectangle 5">
            <a:extLst>
              <a:ext uri="{FF2B5EF4-FFF2-40B4-BE49-F238E27FC236}">
                <a16:creationId xmlns:a16="http://schemas.microsoft.com/office/drawing/2014/main" id="{C5E99BE7-57C4-40A2-B933-C0A049689A2C}"/>
              </a:ext>
            </a:extLst>
          </p:cNvPr>
          <p:cNvSpPr/>
          <p:nvPr/>
        </p:nvSpPr>
        <p:spPr>
          <a:xfrm>
            <a:off x="795850" y="1074130"/>
            <a:ext cx="9370615" cy="3416320"/>
          </a:xfrm>
          <a:prstGeom prst="rect">
            <a:avLst/>
          </a:prstGeom>
        </p:spPr>
        <p:txBody>
          <a:bodyPr wrap="square">
            <a:spAutoFit/>
          </a:bodyPr>
          <a:lstStyle/>
          <a:p>
            <a:pPr algn="ctr"/>
            <a:r>
              <a:rPr lang="fr-FR" sz="3600" b="1" dirty="0"/>
              <a:t>Vous rêvez que votre équipe partage votre vision?</a:t>
            </a:r>
          </a:p>
          <a:p>
            <a:pPr algn="ctr"/>
            <a:r>
              <a:rPr lang="fr-FR" sz="3600" b="1" dirty="0"/>
              <a:t>Qu'une armée de bénévoles se lève ?</a:t>
            </a:r>
          </a:p>
          <a:p>
            <a:pPr algn="ctr"/>
            <a:r>
              <a:rPr lang="fr-FR" sz="3600" b="1" dirty="0"/>
              <a:t>Plus de disciples qui fassent des disciples ?</a:t>
            </a:r>
          </a:p>
          <a:p>
            <a:pPr algn="ctr"/>
            <a:r>
              <a:rPr lang="fr-FR" sz="3600" b="1" dirty="0">
                <a:solidFill>
                  <a:srgbClr val="DD0000"/>
                </a:solidFill>
              </a:rPr>
              <a:t>La formation expérientielle Pasteurs Leaders </a:t>
            </a:r>
          </a:p>
          <a:p>
            <a:pPr algn="ctr"/>
            <a:r>
              <a:rPr lang="fr-FR" sz="3600" b="1" dirty="0">
                <a:solidFill>
                  <a:srgbClr val="DD0000"/>
                </a:solidFill>
              </a:rPr>
              <a:t>est pour vous!</a:t>
            </a:r>
            <a:endParaRPr lang="fr-FR" sz="3600" b="1" dirty="0">
              <a:solidFill>
                <a:srgbClr val="DD0000"/>
              </a:solidFill>
              <a:effectLst/>
            </a:endParaRPr>
          </a:p>
        </p:txBody>
      </p:sp>
      <p:pic>
        <p:nvPicPr>
          <p:cNvPr id="8" name="Image 7">
            <a:extLst>
              <a:ext uri="{FF2B5EF4-FFF2-40B4-BE49-F238E27FC236}">
                <a16:creationId xmlns:a16="http://schemas.microsoft.com/office/drawing/2014/main" id="{E730CBF5-151E-4C83-9D37-7CEF4B86A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969" y="3751786"/>
            <a:ext cx="2519409" cy="2133624"/>
          </a:xfrm>
          <a:prstGeom prst="rect">
            <a:avLst/>
          </a:prstGeom>
        </p:spPr>
      </p:pic>
    </p:spTree>
    <p:extLst>
      <p:ext uri="{BB962C8B-B14F-4D97-AF65-F5344CB8AC3E}">
        <p14:creationId xmlns:p14="http://schemas.microsoft.com/office/powerpoint/2010/main" val="111800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39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401C0FF0-127D-47E2-A75E-8451499A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pic>
        <p:nvPicPr>
          <p:cNvPr id="5" name="Image 4">
            <a:extLst>
              <a:ext uri="{FF2B5EF4-FFF2-40B4-BE49-F238E27FC236}">
                <a16:creationId xmlns:a16="http://schemas.microsoft.com/office/drawing/2014/main" id="{5C5A9F37-D6AE-48C2-81B5-E0F6C34E4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060" y="1248697"/>
            <a:ext cx="3471765" cy="4715470"/>
          </a:xfrm>
          <a:prstGeom prst="rect">
            <a:avLst/>
          </a:prstGeom>
        </p:spPr>
      </p:pic>
      <p:sp>
        <p:nvSpPr>
          <p:cNvPr id="6" name="Rectangle 5">
            <a:extLst>
              <a:ext uri="{FF2B5EF4-FFF2-40B4-BE49-F238E27FC236}">
                <a16:creationId xmlns:a16="http://schemas.microsoft.com/office/drawing/2014/main" id="{C5E99BE7-57C4-40A2-B933-C0A049689A2C}"/>
              </a:ext>
            </a:extLst>
          </p:cNvPr>
          <p:cNvSpPr/>
          <p:nvPr/>
        </p:nvSpPr>
        <p:spPr>
          <a:xfrm>
            <a:off x="970417" y="1124039"/>
            <a:ext cx="8688972" cy="4031873"/>
          </a:xfrm>
          <a:prstGeom prst="rect">
            <a:avLst/>
          </a:prstGeom>
        </p:spPr>
        <p:txBody>
          <a:bodyPr wrap="square">
            <a:spAutoFit/>
          </a:bodyPr>
          <a:lstStyle/>
          <a:p>
            <a:r>
              <a:rPr lang="fr-FR" sz="3200" b="1" u="sng" dirty="0"/>
              <a:t>La formation est ouverte au :</a:t>
            </a:r>
            <a:br>
              <a:rPr lang="fr-FR" sz="3200" b="1" dirty="0"/>
            </a:br>
            <a:r>
              <a:rPr lang="fr-FR" sz="3200" dirty="0"/>
              <a:t>- Pasteur</a:t>
            </a:r>
            <a:br>
              <a:rPr lang="fr-FR" sz="3200" dirty="0"/>
            </a:br>
            <a:r>
              <a:rPr lang="fr-FR" sz="3200" dirty="0"/>
              <a:t>- Responsable d'église</a:t>
            </a:r>
            <a:br>
              <a:rPr lang="fr-FR" sz="3200" dirty="0"/>
            </a:br>
            <a:r>
              <a:rPr lang="fr-FR" sz="3200" dirty="0"/>
              <a:t>- Conjoint de pasteur actif/active dans le ministère</a:t>
            </a:r>
            <a:br>
              <a:rPr lang="fr-FR" sz="3200" dirty="0"/>
            </a:br>
            <a:r>
              <a:rPr lang="fr-FR" sz="3200" dirty="0"/>
              <a:t>- Dirigeant(e) d'association chrétienne</a:t>
            </a:r>
            <a:br>
              <a:rPr lang="fr-FR" sz="3200" dirty="0"/>
            </a:br>
            <a:r>
              <a:rPr lang="fr-FR" sz="3200" dirty="0"/>
              <a:t>- Étudiant(e) en théologie en dernière année d'étude</a:t>
            </a:r>
            <a:br>
              <a:rPr lang="fr-FR" sz="3200" dirty="0"/>
            </a:br>
            <a:r>
              <a:rPr lang="fr-FR" sz="3200" dirty="0"/>
              <a:t>- Aumônier</a:t>
            </a:r>
          </a:p>
        </p:txBody>
      </p:sp>
    </p:spTree>
    <p:extLst>
      <p:ext uri="{BB962C8B-B14F-4D97-AF65-F5344CB8AC3E}">
        <p14:creationId xmlns:p14="http://schemas.microsoft.com/office/powerpoint/2010/main" val="422149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39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401C0FF0-127D-47E2-A75E-8451499A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sp>
        <p:nvSpPr>
          <p:cNvPr id="6" name="Rectangle 5">
            <a:extLst>
              <a:ext uri="{FF2B5EF4-FFF2-40B4-BE49-F238E27FC236}">
                <a16:creationId xmlns:a16="http://schemas.microsoft.com/office/drawing/2014/main" id="{20EF9CB7-9475-4077-8DBD-F09E3E15CFF8}"/>
              </a:ext>
            </a:extLst>
          </p:cNvPr>
          <p:cNvSpPr/>
          <p:nvPr/>
        </p:nvSpPr>
        <p:spPr>
          <a:xfrm>
            <a:off x="878375" y="969879"/>
            <a:ext cx="8159037" cy="4832092"/>
          </a:xfrm>
          <a:prstGeom prst="rect">
            <a:avLst/>
          </a:prstGeom>
        </p:spPr>
        <p:txBody>
          <a:bodyPr wrap="square">
            <a:spAutoFit/>
          </a:bodyPr>
          <a:lstStyle/>
          <a:p>
            <a:pPr lvl="0"/>
            <a:r>
              <a:rPr kumimoji="0" lang="fr-FR" sz="2800" b="1" i="0" u="sng" strike="noStrike" kern="1200" cap="none" spc="0" normalizeH="0" baseline="0" noProof="0" dirty="0">
                <a:ln>
                  <a:noFill/>
                </a:ln>
                <a:solidFill>
                  <a:prstClr val="black"/>
                </a:solidFill>
                <a:effectLst/>
                <a:uLnTx/>
                <a:uFillTx/>
                <a:latin typeface="Calibri" panose="020F0502020204030204"/>
                <a:ea typeface="+mn-ea"/>
                <a:cs typeface="+mn-cs"/>
              </a:rPr>
              <a:t>La pédagogie :</a:t>
            </a:r>
            <a:b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fr-FR" sz="2800" dirty="0"/>
              <a:t> Alternance d’enseignements sous forme de topo et d'ateliers d'appropriation en sous groupe, en trinôme, en binôme ou seul</a:t>
            </a:r>
            <a:br>
              <a:rPr lang="fr-FR" sz="2800" dirty="0"/>
            </a:br>
            <a:r>
              <a:rPr lang="fr-FR" sz="2800" dirty="0"/>
              <a:t>• Exercices systémiques et debriefing avec le coach</a:t>
            </a:r>
            <a:br>
              <a:rPr lang="fr-FR" sz="2800" dirty="0"/>
            </a:br>
            <a:r>
              <a:rPr lang="fr-FR" sz="2800" dirty="0"/>
              <a:t>• Travaux en groupes animés par une équipe de coachs professionnels</a:t>
            </a:r>
            <a:br>
              <a:rPr lang="fr-FR" sz="2800" dirty="0"/>
            </a:br>
            <a:r>
              <a:rPr lang="fr-FR" sz="2800" dirty="0"/>
              <a:t>• Ateliers de co-développement à la fin de chaque module</a:t>
            </a:r>
            <a:br>
              <a:rPr lang="fr-FR" sz="2800" dirty="0"/>
            </a:br>
            <a:r>
              <a:rPr lang="fr-FR" sz="2800" dirty="0"/>
              <a:t>• Découverte de ses points forts, son style de leadership par une étude de son profil de personnalité</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age 7">
            <a:extLst>
              <a:ext uri="{FF2B5EF4-FFF2-40B4-BE49-F238E27FC236}">
                <a16:creationId xmlns:a16="http://schemas.microsoft.com/office/drawing/2014/main" id="{E26D8560-5653-42A9-B0D4-F14FDB89E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704" y="1556143"/>
            <a:ext cx="2919121" cy="4588009"/>
          </a:xfrm>
          <a:prstGeom prst="rect">
            <a:avLst/>
          </a:prstGeom>
        </p:spPr>
      </p:pic>
    </p:spTree>
    <p:extLst>
      <p:ext uri="{BB962C8B-B14F-4D97-AF65-F5344CB8AC3E}">
        <p14:creationId xmlns:p14="http://schemas.microsoft.com/office/powerpoint/2010/main" val="279610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557A0F5-6645-4346-AF22-0DC78601AC1E}"/>
              </a:ext>
            </a:extLst>
          </p:cNvPr>
          <p:cNvPicPr>
            <a:picLocks noChangeAspect="1"/>
          </p:cNvPicPr>
          <p:nvPr/>
        </p:nvPicPr>
        <p:blipFill rotWithShape="1">
          <a:blip r:embed="rId2">
            <a:extLst>
              <a:ext uri="{28A0092B-C50C-407E-A947-70E740481C1C}">
                <a14:useLocalDpi xmlns:a14="http://schemas.microsoft.com/office/drawing/2010/main" val="0"/>
              </a:ext>
            </a:extLst>
          </a:blip>
          <a:srcRect t="21019" r="1" b="55075"/>
          <a:stretch/>
        </p:blipFill>
        <p:spPr>
          <a:xfrm>
            <a:off x="20" y="10"/>
            <a:ext cx="12191980" cy="6857990"/>
          </a:xfrm>
          <a:prstGeom prst="rect">
            <a:avLst/>
          </a:prstGeom>
        </p:spPr>
      </p:pic>
      <p:sp>
        <p:nvSpPr>
          <p:cNvPr id="9" name="Freeform: Shape 8">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39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401C0FF0-127D-47E2-A75E-8451499AA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sp>
        <p:nvSpPr>
          <p:cNvPr id="6" name="Rectangle 5">
            <a:extLst>
              <a:ext uri="{FF2B5EF4-FFF2-40B4-BE49-F238E27FC236}">
                <a16:creationId xmlns:a16="http://schemas.microsoft.com/office/drawing/2014/main" id="{20EF9CB7-9475-4077-8DBD-F09E3E15CFF8}"/>
              </a:ext>
            </a:extLst>
          </p:cNvPr>
          <p:cNvSpPr/>
          <p:nvPr/>
        </p:nvSpPr>
        <p:spPr>
          <a:xfrm>
            <a:off x="878376" y="969879"/>
            <a:ext cx="6129250" cy="1015663"/>
          </a:xfrm>
          <a:prstGeom prst="rect">
            <a:avLst/>
          </a:prstGeom>
        </p:spPr>
        <p:txBody>
          <a:bodyPr wrap="square">
            <a:spAutoFit/>
          </a:bodyPr>
          <a:lstStyle/>
          <a:p>
            <a:r>
              <a:rPr lang="fr-FR" sz="2000" b="1" u="sng" dirty="0"/>
              <a:t>Cette formation est:</a:t>
            </a:r>
            <a:br>
              <a:rPr lang="fr-FR" sz="2000" dirty="0"/>
            </a:br>
            <a:r>
              <a:rPr lang="fr-FR" sz="2000" dirty="0"/>
              <a:t>• Animée par une équipe de coachs professionnels certifiés, chrétiens engagés, </a:t>
            </a:r>
            <a:r>
              <a:rPr lang="fr-FR" sz="2000" dirty="0" err="1"/>
              <a:t>formés</a:t>
            </a:r>
            <a:r>
              <a:rPr lang="fr-FR" sz="2000" dirty="0"/>
              <a:t> à l’accompagnement.</a:t>
            </a:r>
          </a:p>
        </p:txBody>
      </p:sp>
      <p:sp>
        <p:nvSpPr>
          <p:cNvPr id="10" name="Rectangle 9">
            <a:extLst>
              <a:ext uri="{FF2B5EF4-FFF2-40B4-BE49-F238E27FC236}">
                <a16:creationId xmlns:a16="http://schemas.microsoft.com/office/drawing/2014/main" id="{3E922F5B-3BAA-4E1A-9B08-B5EEF28EC50C}"/>
              </a:ext>
            </a:extLst>
          </p:cNvPr>
          <p:cNvSpPr/>
          <p:nvPr/>
        </p:nvSpPr>
        <p:spPr>
          <a:xfrm>
            <a:off x="878376" y="2151727"/>
            <a:ext cx="4657897" cy="3785652"/>
          </a:xfrm>
          <a:prstGeom prst="rect">
            <a:avLst/>
          </a:prstGeom>
        </p:spPr>
        <p:txBody>
          <a:bodyPr wrap="square">
            <a:spAutoFit/>
          </a:bodyPr>
          <a:lstStyle/>
          <a:p>
            <a:r>
              <a:rPr lang="fr-FR" sz="2000" dirty="0"/>
              <a:t>• Conseillée par de nombreux pasteurs de toutes dénominations (Église protestante unie de France, Assemblées De Dieu, Adventiste, France Mission, Fédération des Églises Évangéliques Baptistes de France, Conseil national des évangéliques de France, etc...)</a:t>
            </a:r>
          </a:p>
          <a:p>
            <a:br>
              <a:rPr lang="fr-FR" sz="2000" dirty="0"/>
            </a:br>
            <a:r>
              <a:rPr lang="fr-FR" sz="2000" dirty="0"/>
              <a:t>• Initiée par l’Association Alpha engagée depuis longtemps à l’évangélisation et au service des églises et des pasteurs pour la croissance de l’Église.</a:t>
            </a:r>
          </a:p>
        </p:txBody>
      </p:sp>
    </p:spTree>
    <p:extLst>
      <p:ext uri="{BB962C8B-B14F-4D97-AF65-F5344CB8AC3E}">
        <p14:creationId xmlns:p14="http://schemas.microsoft.com/office/powerpoint/2010/main" val="27133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F5081D-6F37-4BB4-B5EA-A1169235894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43467 w 12192000"/>
              <a:gd name="connsiteY0" fmla="*/ 643467 h 6858000"/>
              <a:gd name="connsiteX1" fmla="*/ 643467 w 12192000"/>
              <a:gd name="connsiteY1" fmla="*/ 6214533 h 6858000"/>
              <a:gd name="connsiteX2" fmla="*/ 11548533 w 12192000"/>
              <a:gd name="connsiteY2" fmla="*/ 6214533 h 6858000"/>
              <a:gd name="connsiteX3" fmla="*/ 11548533 w 12192000"/>
              <a:gd name="connsiteY3" fmla="*/ 64346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43467" y="643467"/>
                </a:moveTo>
                <a:lnTo>
                  <a:pt x="643467" y="6214533"/>
                </a:lnTo>
                <a:lnTo>
                  <a:pt x="11548533" y="6214533"/>
                </a:lnTo>
                <a:lnTo>
                  <a:pt x="11548533" y="643467"/>
                </a:lnTo>
                <a:close/>
                <a:moveTo>
                  <a:pt x="0" y="0"/>
                </a:moveTo>
                <a:lnTo>
                  <a:pt x="12192000" y="0"/>
                </a:lnTo>
                <a:lnTo>
                  <a:pt x="12192000" y="6858000"/>
                </a:lnTo>
                <a:lnTo>
                  <a:pt x="0" y="6858000"/>
                </a:lnTo>
                <a:close/>
              </a:path>
            </a:pathLst>
          </a:custGeom>
          <a:solidFill>
            <a:srgbClr val="394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8DC041D-D1C3-4296-85D0-23923F3A49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627698"/>
            <a:ext cx="10915650" cy="5602605"/>
          </a:xfrm>
          <a:prstGeom prst="rect">
            <a:avLst/>
          </a:prstGeom>
          <a:noFill/>
          <a:ln w="44450" cap="sq" cmpd="dbl">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id="{401C0FF0-127D-47E2-A75E-8451499AA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22" y="1"/>
            <a:ext cx="1143462" cy="1143462"/>
          </a:xfrm>
          <a:prstGeom prst="rect">
            <a:avLst/>
          </a:prstGeom>
        </p:spPr>
      </p:pic>
      <p:sp>
        <p:nvSpPr>
          <p:cNvPr id="10" name="Rectangle 9">
            <a:extLst>
              <a:ext uri="{FF2B5EF4-FFF2-40B4-BE49-F238E27FC236}">
                <a16:creationId xmlns:a16="http://schemas.microsoft.com/office/drawing/2014/main" id="{3E922F5B-3BAA-4E1A-9B08-B5EEF28EC50C}"/>
              </a:ext>
            </a:extLst>
          </p:cNvPr>
          <p:cNvSpPr/>
          <p:nvPr/>
        </p:nvSpPr>
        <p:spPr>
          <a:xfrm>
            <a:off x="920134" y="1143463"/>
            <a:ext cx="7159837" cy="3170099"/>
          </a:xfrm>
          <a:prstGeom prst="rect">
            <a:avLst/>
          </a:prstGeom>
        </p:spPr>
        <p:txBody>
          <a:bodyPr wrap="square">
            <a:spAutoFit/>
          </a:bodyPr>
          <a:lstStyle/>
          <a:p>
            <a:r>
              <a:rPr lang="fr-FR" sz="2000" b="1" u="sng" dirty="0"/>
              <a:t>Lieu:</a:t>
            </a:r>
            <a:r>
              <a:rPr lang="fr-FR" sz="2000" b="1" dirty="0"/>
              <a:t> </a:t>
            </a:r>
            <a:r>
              <a:rPr lang="fr-FR" sz="2000" dirty="0"/>
              <a:t>Paris</a:t>
            </a:r>
          </a:p>
          <a:p>
            <a:endParaRPr lang="fr-FR" sz="2000" b="1" u="sng" dirty="0"/>
          </a:p>
          <a:p>
            <a:r>
              <a:rPr lang="fr-FR" sz="2000" b="1" u="sng" dirty="0"/>
              <a:t>Date des prochaines sessions :</a:t>
            </a:r>
          </a:p>
          <a:p>
            <a:r>
              <a:rPr lang="fr-FR" sz="2000" dirty="0"/>
              <a:t>Session 1 : 18-19 Octobre 2018</a:t>
            </a:r>
          </a:p>
          <a:p>
            <a:r>
              <a:rPr lang="fr-FR" sz="2000" dirty="0"/>
              <a:t>Session 2 : 14-15 Novembre 2018</a:t>
            </a:r>
          </a:p>
          <a:p>
            <a:r>
              <a:rPr lang="fr-FR" sz="2000" dirty="0"/>
              <a:t>Session 3 : 10-11 Janvier 2019</a:t>
            </a:r>
          </a:p>
          <a:p>
            <a:r>
              <a:rPr lang="fr-FR" sz="2000" dirty="0"/>
              <a:t>Session 4 : 7-8 Février 2019</a:t>
            </a:r>
          </a:p>
          <a:p>
            <a:endParaRPr lang="fr-FR" sz="2000" dirty="0"/>
          </a:p>
          <a:p>
            <a:r>
              <a:rPr lang="fr-FR" sz="2000" dirty="0"/>
              <a:t>Prix par session : </a:t>
            </a:r>
            <a:r>
              <a:rPr lang="fr-FR" sz="2000" b="1" dirty="0"/>
              <a:t>124€</a:t>
            </a:r>
            <a:br>
              <a:rPr lang="fr-FR" sz="2000" dirty="0"/>
            </a:br>
            <a:r>
              <a:rPr lang="fr-FR" sz="2000" dirty="0"/>
              <a:t>Chaque session est indépendante.</a:t>
            </a:r>
          </a:p>
        </p:txBody>
      </p:sp>
      <p:pic>
        <p:nvPicPr>
          <p:cNvPr id="5" name="Image 4">
            <a:extLst>
              <a:ext uri="{FF2B5EF4-FFF2-40B4-BE49-F238E27FC236}">
                <a16:creationId xmlns:a16="http://schemas.microsoft.com/office/drawing/2014/main" id="{E499DB31-4965-47E2-9484-3A8E4133F070}"/>
              </a:ext>
            </a:extLst>
          </p:cNvPr>
          <p:cNvPicPr>
            <a:picLocks noChangeAspect="1"/>
          </p:cNvPicPr>
          <p:nvPr/>
        </p:nvPicPr>
        <p:blipFill rotWithShape="1">
          <a:blip r:embed="rId3">
            <a:extLst>
              <a:ext uri="{28A0092B-C50C-407E-A947-70E740481C1C}">
                <a14:useLocalDpi xmlns:a14="http://schemas.microsoft.com/office/drawing/2010/main" val="0"/>
              </a:ext>
            </a:extLst>
          </a:blip>
          <a:srcRect b="23879"/>
          <a:stretch/>
        </p:blipFill>
        <p:spPr>
          <a:xfrm>
            <a:off x="8475672" y="818803"/>
            <a:ext cx="2914548" cy="5220393"/>
          </a:xfrm>
          <a:prstGeom prst="rect">
            <a:avLst/>
          </a:prstGeom>
        </p:spPr>
      </p:pic>
      <p:sp>
        <p:nvSpPr>
          <p:cNvPr id="7" name="ZoneTexte 6">
            <a:extLst>
              <a:ext uri="{FF2B5EF4-FFF2-40B4-BE49-F238E27FC236}">
                <a16:creationId xmlns:a16="http://schemas.microsoft.com/office/drawing/2014/main" id="{14E25F7C-400E-47A8-B399-FE9CE9714A81}"/>
              </a:ext>
            </a:extLst>
          </p:cNvPr>
          <p:cNvSpPr txBox="1"/>
          <p:nvPr/>
        </p:nvSpPr>
        <p:spPr>
          <a:xfrm>
            <a:off x="1278539" y="4413828"/>
            <a:ext cx="7033528" cy="1261884"/>
          </a:xfrm>
          <a:prstGeom prst="rect">
            <a:avLst/>
          </a:prstGeom>
          <a:noFill/>
        </p:spPr>
        <p:txBody>
          <a:bodyPr wrap="square" rtlCol="0">
            <a:spAutoFit/>
          </a:bodyPr>
          <a:lstStyle/>
          <a:p>
            <a:r>
              <a:rPr lang="fr-FR" sz="3200" b="1" dirty="0">
                <a:solidFill>
                  <a:srgbClr val="FF0000"/>
                </a:solidFill>
              </a:rPr>
              <a:t>S’inscrire sur:</a:t>
            </a:r>
          </a:p>
          <a:p>
            <a:r>
              <a:rPr lang="fr-FR" sz="4400" b="1" dirty="0">
                <a:solidFill>
                  <a:srgbClr val="FF0000"/>
                </a:solidFill>
              </a:rPr>
              <a:t>www.pasteurs-leaders.fr</a:t>
            </a:r>
          </a:p>
        </p:txBody>
      </p:sp>
    </p:spTree>
    <p:extLst>
      <p:ext uri="{BB962C8B-B14F-4D97-AF65-F5344CB8AC3E}">
        <p14:creationId xmlns:p14="http://schemas.microsoft.com/office/powerpoint/2010/main" val="2242830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127</Words>
  <Application>Microsoft Office PowerPoint</Application>
  <PresentationFormat>Grand écran</PresentationFormat>
  <Paragraphs>25</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Yves Toussaint</dc:creator>
  <cp:lastModifiedBy>Sadi Tang</cp:lastModifiedBy>
  <cp:revision>23</cp:revision>
  <dcterms:created xsi:type="dcterms:W3CDTF">2017-09-11T09:58:00Z</dcterms:created>
  <dcterms:modified xsi:type="dcterms:W3CDTF">2018-06-08T07:47:09Z</dcterms:modified>
</cp:coreProperties>
</file>